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57" r:id="rId4"/>
    <p:sldId id="273" r:id="rId5"/>
    <p:sldId id="274" r:id="rId6"/>
    <p:sldId id="275" r:id="rId7"/>
    <p:sldId id="284" r:id="rId8"/>
    <p:sldId id="283" r:id="rId9"/>
    <p:sldId id="276" r:id="rId10"/>
    <p:sldId id="281" r:id="rId11"/>
    <p:sldId id="277" r:id="rId12"/>
    <p:sldId id="278" r:id="rId13"/>
    <p:sldId id="280" r:id="rId14"/>
    <p:sldId id="279" r:id="rId15"/>
    <p:sldId id="282" r:id="rId16"/>
    <p:sldId id="285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2033"/>
    <a:srgbClr val="212C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669" autoAdjust="0"/>
  </p:normalViewPr>
  <p:slideViewPr>
    <p:cSldViewPr snapToGrid="0">
      <p:cViewPr varScale="1">
        <p:scale>
          <a:sx n="93" d="100"/>
          <a:sy n="93" d="100"/>
        </p:scale>
        <p:origin x="1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8AFCA-2AD7-420F-B2BB-91641AF3A0B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93AA2-51DE-4E32-B61D-99E5B29E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4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lackamas.teamdynamix.com/TDClient/1853/Portal/KB/ArticleDet?ID=148836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lackamas.teamdynamix.com/TDClient/1853/Portal/KB/ArticleDet?ID=148836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 created February 2023 by Ashley Sears (ashley.sears@clackamas.edu)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7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common narrative that “All our student are working. And most are working full-time” is not accurate.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vast majority are NOT working FT (lass than 1/3 work 30+ </a:t>
            </a:r>
            <a:r>
              <a:rPr lang="en-US" dirty="0" err="1"/>
              <a:t>hrs</a:t>
            </a:r>
            <a:r>
              <a:rPr lang="en-US" dirty="0"/>
              <a:t>/</a:t>
            </a:r>
            <a:r>
              <a:rPr lang="en-US" dirty="0" err="1"/>
              <a:t>wk</a:t>
            </a:r>
            <a:r>
              <a:rPr lang="en-US" dirty="0"/>
              <a:t>), and about 25% are not working at all.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Who works more?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Business and Teaching &amp; Education EFA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Those age 22-64 (so not the youngest or oldest students)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Hispanic students (more than White – Asian are least likely to be working 30+)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Non-PELL students.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First Generation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Those in their first term at CCC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Those who work 30+ </a:t>
            </a:r>
            <a:r>
              <a:rPr lang="en-US" dirty="0" err="1"/>
              <a:t>hrs</a:t>
            </a:r>
            <a:r>
              <a:rPr lang="en-US" dirty="0"/>
              <a:t>/week more likely to endorse “work outside of college” as a significant barrier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1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2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 every student responded to these questions (n=556)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66% of the students who requested support endorsed only one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Percentages are out of only the students who requested some type of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Other: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Thanks for offering </a:t>
            </a:r>
            <a:r>
              <a:rPr lang="en-US" dirty="0" err="1"/>
              <a:t>chromebook</a:t>
            </a:r>
            <a:r>
              <a:rPr lang="en-US" dirty="0"/>
              <a:t> check-out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Noting the difficulty in finding what they need in Moodle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Want more printed (or printable) course materials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24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While students may be requesting more support, they are generally unaware of available resources (except Moodle 101)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Students had the option to request an email about tech resources. They were more likely to be: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Hispanic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Age 30 and older.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Part of the Teaching &amp; Education EFA or the Creative Arts, Communication &amp; Humanities EFA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56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Only shown to students taking online courses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Other: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Many positive comments about instructors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Frequent requests for instructors to respond to email and grade assignments quicker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Comments asking for syllabi and due dates to be updated from previous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5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National Survey of Student Engagement (NSSE)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Negative ratings were more likely (but not always) associated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Students of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First Generation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Working more hours / days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More likely to endorse more barriers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Want more collaboration opportunities &amp; course check-ins in online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Rated the advising questions more negatively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More likely to have dropped or withdrawn from at least one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More likely to be in their 20s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Positive ratings (strongly agree) were more likely (but not always) associated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Positive ratings on all the belonging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NOT more or less likely to be Students of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Positive ratings on advising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More likely to have heard about technology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More likely to be entirely online (community)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Less likely to endorse barriers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More likely to be parents/guardians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MORE DETAILS IN REPORT APPENDIX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12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Questions added for the Bookstore Taskforce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33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 Moodle: https://online.clackamas.edu/course/view.php?id=66529</a:t>
            </a:r>
          </a:p>
          <a:p>
            <a:r>
              <a:rPr lang="en-US" dirty="0"/>
              <a:t>IR Moodle KB Article: https://clackamas.teamdynamix.com/TDClient/1853/Portal/KB/ArticleDet?ID=138272</a:t>
            </a:r>
          </a:p>
          <a:p>
            <a:r>
              <a:rPr lang="en-US" dirty="0"/>
              <a:t>EYES KB Article: </a:t>
            </a:r>
            <a:r>
              <a:rPr lang="en-US" dirty="0">
                <a:hlinkClick r:id="rId3"/>
              </a:rPr>
              <a:t>https://clackamas.teamdynamix.com/TDClient/1853/Portal/KB/ArticleDet?ID=148836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7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 Moodle: https://online.clackamas.edu/course/view.php?id=66529</a:t>
            </a:r>
          </a:p>
          <a:p>
            <a:r>
              <a:rPr lang="en-US" dirty="0"/>
              <a:t>IR Moodle KB Article: https://clackamas.teamdynamix.com/TDClient/1853/Portal/KB/ArticleDet?ID=138272</a:t>
            </a:r>
          </a:p>
          <a:p>
            <a:r>
              <a:rPr lang="en-US" dirty="0"/>
              <a:t>EYES KB Article: </a:t>
            </a:r>
            <a:r>
              <a:rPr lang="en-US" dirty="0">
                <a:hlinkClick r:id="rId3"/>
              </a:rPr>
              <a:t>https://clackamas.teamdynamix.com/TDClient/1853/Portal/KB/ArticleDet?ID=148836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7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27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Administered during November (Fall) and May (Spring)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EYES is *not* a pre/post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Mention Fall is *EARLY* Year and Spring is *END* of Year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all things, </a:t>
            </a:r>
            <a:r>
              <a:rPr lang="en-US" b="1" dirty="0"/>
              <a:t>*employees*, *not students*, </a:t>
            </a:r>
            <a:r>
              <a:rPr lang="en-US" dirty="0"/>
              <a:t>are determining what “engagement” means. Ideas are rumbling around to shift this.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The Transportation survey is a separate, optional survey at the 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7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Total number of students: 4,486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Total responses: 696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2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Total number of students: 4,486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Total responses: 696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differences in Race/Ethnicity response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Females outweigh Males 2:1 in the survey results (this is typical)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01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In-Person courses had a slightly higher positive endorsement than Spring 2022 (1.4 to 1.7)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Slight decrease in preferences for Remote and Online – these may not be a trend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Parents/guardians are more likely to “prefer a lot”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Non-parents more likely to “prefer a lot” In-person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First Gen – more likely to “prefer a lot” both Online and Evening courses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Those who work 30+ </a:t>
            </a:r>
            <a:r>
              <a:rPr lang="en-US" dirty="0" err="1"/>
              <a:t>hrs</a:t>
            </a:r>
            <a:r>
              <a:rPr lang="en-US" dirty="0"/>
              <a:t> more likely to “prefer a lot” both Online and Evening courses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Students were also asked about Course Days and Times (start times)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No change since Spring 2022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Responses concentrated between 10am and 3pm (especially 10am-noon), Monday - Thursday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01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Percentages are “Agree” and “Strongly Agree” combined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Note that 62% of students indicated they knew what they wanted to study when they started at CCC and are still in this program.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“Explore Career Options” had the lowest ratings. These were particularly low for Business EFA students (followed by Social Sciences, STEM, and then Creative Arts)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Negative scores were more likely to come from: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Female students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White students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Veterans (first 4 questions)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13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Co-enrollment means participation in our Degree Partnership program with 4-years like PSU.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94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Percentages are “Moderately a reason” and “Very much a reason”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are others that indicated these are barriers, but said these were only “Slightly” or “Somewhat” a reason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is organized for the Top 5 Barriers in Fall 2022 (listed most to least)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54% of students noted that all three financial barriers affected their progress at least a little (slightly a reason +)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Entire list of barriers: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Work outside of college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42%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Household finances (rent, bills, groceries)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Difficulty paying for tuition and fees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28%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Mental health issues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27%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Difficulty paying for books and supplies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25%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Family responsibilities / childcare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knowing what I want to do with my education yet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21%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Transportation challenges or costs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Difficulty getting the courses I need due to class scheduling conflicts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feeling academically prepared (e.g., math, writing skills)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knowing what courses I need to take or when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Dislike participating in online courses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Physical health issues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Difficulty getting the courses I need due to courses being canceled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7%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Computer / internet access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6%</a:t>
            </a:r>
            <a:r>
              <a:rPr lang="en-US" sz="28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93AA2-51DE-4E32-B61D-99E5B29EC0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8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5C876-5C4E-40E9-930E-87F2330EA0FF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87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EC62-97D1-4002-9830-C8026395597D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2F3F-449C-4CDA-BEF1-3865F6BC7E54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5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B731-13B9-4630-943D-110EEC04DE31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82B9-2A1D-4197-8236-7728AEF692AA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7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C283-317C-4AEF-928E-C3A45DBE58DF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6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D76-593D-4E43-8BC5-39758C55F3AA}" type="datetime1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6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B31-034A-4712-BA16-17DD106AE21C}" type="datetime1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477DD-D722-4DB7-A28A-1021A0B43E79}" type="datetime1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555C324-6C13-44F0-B51F-F9082FC20753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4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9CB-D522-4C9F-95F3-0F338D21CB1C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9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9359AE-608E-4C49-8A55-82F86F15B793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B5D451-FF7A-4AF7-971C-4345A7F94E1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64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0EEB8-2B57-4E0B-8171-63D08A16E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Fall Term 2022</a:t>
            </a:r>
            <a:br>
              <a:rPr lang="en-US" dirty="0">
                <a:solidFill>
                  <a:srgbClr val="C52033"/>
                </a:solidFill>
              </a:rPr>
            </a:br>
            <a:r>
              <a:rPr lang="en-US" dirty="0">
                <a:solidFill>
                  <a:srgbClr val="C52033"/>
                </a:solidFill>
              </a:rPr>
              <a:t>Student Engagement</a:t>
            </a:r>
            <a:br>
              <a:rPr lang="en-US" dirty="0">
                <a:solidFill>
                  <a:srgbClr val="C52033"/>
                </a:solidFill>
              </a:rPr>
            </a:br>
            <a:r>
              <a:rPr lang="en-US" dirty="0">
                <a:solidFill>
                  <a:srgbClr val="C52033"/>
                </a:solidFill>
              </a:rPr>
              <a:t>Survey Highlights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06756-7C74-4C1E-973F-D3A8A6C37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Early year engagement survey (eyes)</a:t>
            </a:r>
          </a:p>
          <a:p>
            <a:r>
              <a:rPr lang="en-US" sz="1800" dirty="0"/>
              <a:t>Administered November 2022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697E90D-7E21-44A4-A9BA-0E3253DE6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645" y="5157627"/>
            <a:ext cx="2958355" cy="114300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EA397-D419-4235-9B89-EFABAD79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6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Results: Work Outside of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5D558B8-9919-7A08-90B7-054128C8F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137" y="2281162"/>
            <a:ext cx="9271726" cy="316220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43082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Results: Online Learning &amp; Digital Access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9E1FDE3-D028-4692-829A-31A69C060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264870"/>
              </p:ext>
            </p:extLst>
          </p:nvPr>
        </p:nvGraphicFramePr>
        <p:xfrm>
          <a:off x="1097280" y="2685233"/>
          <a:ext cx="10058399" cy="164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29077">
                  <a:extLst>
                    <a:ext uri="{9D8B030D-6E8A-4147-A177-3AD203B41FA5}">
                      <a16:colId xmlns:a16="http://schemas.microsoft.com/office/drawing/2014/main" val="439427323"/>
                    </a:ext>
                  </a:extLst>
                </a:gridCol>
                <a:gridCol w="1679713">
                  <a:extLst>
                    <a:ext uri="{9D8B030D-6E8A-4147-A177-3AD203B41FA5}">
                      <a16:colId xmlns:a16="http://schemas.microsoft.com/office/drawing/2014/main" val="2769591582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633025223"/>
                    </a:ext>
                  </a:extLst>
                </a:gridCol>
                <a:gridCol w="818983">
                  <a:extLst>
                    <a:ext uri="{9D8B030D-6E8A-4147-A177-3AD203B41FA5}">
                      <a16:colId xmlns:a16="http://schemas.microsoft.com/office/drawing/2014/main" val="2626857050"/>
                    </a:ext>
                  </a:extLst>
                </a:gridCol>
              </a:tblGrid>
              <a:tr h="3590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6536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Overall, CCC has helped me succeed in the online course 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620680"/>
                  </a:ext>
                </a:extLst>
              </a:tr>
              <a:tr h="431515">
                <a:tc>
                  <a:txBody>
                    <a:bodyPr/>
                    <a:lstStyle/>
                    <a:p>
                      <a:r>
                        <a:rPr lang="en-US" dirty="0"/>
                        <a:t>CCC has helped me learn how to access all the systems I need for online learning.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^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6786436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82B4BA-0DAC-445A-885C-B1160FFB3C6B}"/>
              </a:ext>
            </a:extLst>
          </p:cNvPr>
          <p:cNvSpPr txBox="1"/>
          <p:nvPr/>
        </p:nvSpPr>
        <p:spPr>
          <a:xfrm>
            <a:off x="1097280" y="4331153"/>
            <a:ext cx="5723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Note. Percentages are “Somewhat Agree” and “Completely Agree”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4E02A8-9C44-4B0B-A580-7301487E95EE}"/>
              </a:ext>
            </a:extLst>
          </p:cNvPr>
          <p:cNvSpPr txBox="1"/>
          <p:nvPr/>
        </p:nvSpPr>
        <p:spPr>
          <a:xfrm>
            <a:off x="10915831" y="1243173"/>
            <a:ext cx="593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Pt 1</a:t>
            </a:r>
          </a:p>
        </p:txBody>
      </p:sp>
    </p:spTree>
    <p:extLst>
      <p:ext uri="{BB962C8B-B14F-4D97-AF65-F5344CB8AC3E}">
        <p14:creationId xmlns:p14="http://schemas.microsoft.com/office/powerpoint/2010/main" val="3154584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Results: Online Learning &amp; Digital Access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9E1FDE3-D028-4692-829A-31A69C060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876478"/>
              </p:ext>
            </p:extLst>
          </p:nvPr>
        </p:nvGraphicFramePr>
        <p:xfrm>
          <a:off x="1097280" y="2274928"/>
          <a:ext cx="10058399" cy="36319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41450">
                  <a:extLst>
                    <a:ext uri="{9D8B030D-6E8A-4147-A177-3AD203B41FA5}">
                      <a16:colId xmlns:a16="http://schemas.microsoft.com/office/drawing/2014/main" val="439427323"/>
                    </a:ext>
                  </a:extLst>
                </a:gridCol>
                <a:gridCol w="1878496">
                  <a:extLst>
                    <a:ext uri="{9D8B030D-6E8A-4147-A177-3AD203B41FA5}">
                      <a16:colId xmlns:a16="http://schemas.microsoft.com/office/drawing/2014/main" val="2769591582"/>
                    </a:ext>
                  </a:extLst>
                </a:gridCol>
                <a:gridCol w="1639957">
                  <a:extLst>
                    <a:ext uri="{9D8B030D-6E8A-4147-A177-3AD203B41FA5}">
                      <a16:colId xmlns:a16="http://schemas.microsoft.com/office/drawing/2014/main" val="1488947723"/>
                    </a:ext>
                  </a:extLst>
                </a:gridCol>
                <a:gridCol w="898496">
                  <a:extLst>
                    <a:ext uri="{9D8B030D-6E8A-4147-A177-3AD203B41FA5}">
                      <a16:colId xmlns:a16="http://schemas.microsoft.com/office/drawing/2014/main" val="154240521"/>
                    </a:ext>
                  </a:extLst>
                </a:gridCol>
              </a:tblGrid>
              <a:tr h="359032">
                <a:tc>
                  <a:txBody>
                    <a:bodyPr/>
                    <a:lstStyle/>
                    <a:p>
                      <a:r>
                        <a:rPr lang="en-US" dirty="0"/>
                        <a:t>Technology &amp; Training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6536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Provide information regarding available technology resources available to students.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725216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Offer additional training for software like Zoom or Microsoft Office (Word, PowerPoint, Excel).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602785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Connect me with additional technology, such as laptop loans, or increase access to computers, printers, webcams, the internet, or assistive technology.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481643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more technology troubleshooting for computer issues.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620680"/>
                  </a:ext>
                </a:extLst>
              </a:tr>
              <a:tr h="431515">
                <a:tc>
                  <a:txBody>
                    <a:bodyPr/>
                    <a:lstStyle/>
                    <a:p>
                      <a:r>
                        <a:rPr lang="en-US" dirty="0"/>
                        <a:t>Other (please explain):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9365536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4E02A8-9C44-4B0B-A580-7301487E95EE}"/>
              </a:ext>
            </a:extLst>
          </p:cNvPr>
          <p:cNvSpPr txBox="1"/>
          <p:nvPr/>
        </p:nvSpPr>
        <p:spPr>
          <a:xfrm>
            <a:off x="10915831" y="1243173"/>
            <a:ext cx="593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Pt 2</a:t>
            </a:r>
          </a:p>
        </p:txBody>
      </p:sp>
    </p:spTree>
    <p:extLst>
      <p:ext uri="{BB962C8B-B14F-4D97-AF65-F5344CB8AC3E}">
        <p14:creationId xmlns:p14="http://schemas.microsoft.com/office/powerpoint/2010/main" val="162270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9" y="1033895"/>
            <a:ext cx="4813072" cy="21718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C52033"/>
                </a:solidFill>
              </a:rPr>
              <a:t>Results: Technology Resources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85B92BC-678C-4E14-97E6-3227DEF86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644120-A6B9-4D5C-8A60-E2F4CC220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EB5D451-FF7A-4AF7-971C-4345A7F94E1C}" type="slidenum">
              <a:rPr lang="en-US" smtClean="0"/>
              <a:pPr defTabSz="914400">
                <a:spcAft>
                  <a:spcPts val="600"/>
                </a:spcAft>
              </a:pPr>
              <a:t>13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0B5128-AFC0-8508-966E-FF15DD1A3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204" y="311086"/>
            <a:ext cx="7549617" cy="578938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21394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Results: Online Learning &amp; Digital Access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9E1FDE3-D028-4692-829A-31A69C060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351350"/>
              </p:ext>
            </p:extLst>
          </p:nvPr>
        </p:nvGraphicFramePr>
        <p:xfrm>
          <a:off x="1097280" y="2274928"/>
          <a:ext cx="10058399" cy="29400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50781">
                  <a:extLst>
                    <a:ext uri="{9D8B030D-6E8A-4147-A177-3AD203B41FA5}">
                      <a16:colId xmlns:a16="http://schemas.microsoft.com/office/drawing/2014/main" val="439427323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2769591582"/>
                    </a:ext>
                  </a:extLst>
                </a:gridCol>
                <a:gridCol w="1570383">
                  <a:extLst>
                    <a:ext uri="{9D8B030D-6E8A-4147-A177-3AD203B41FA5}">
                      <a16:colId xmlns:a16="http://schemas.microsoft.com/office/drawing/2014/main" val="614734752"/>
                    </a:ext>
                  </a:extLst>
                </a:gridCol>
                <a:gridCol w="749409">
                  <a:extLst>
                    <a:ext uri="{9D8B030D-6E8A-4147-A177-3AD203B41FA5}">
                      <a16:colId xmlns:a16="http://schemas.microsoft.com/office/drawing/2014/main" val="4012280795"/>
                    </a:ext>
                  </a:extLst>
                </a:gridCol>
              </a:tblGrid>
              <a:tr h="359032">
                <a:tc>
                  <a:txBody>
                    <a:bodyPr/>
                    <a:lstStyle/>
                    <a:p>
                      <a:r>
                        <a:rPr lang="en-US" dirty="0"/>
                        <a:t>Instructor Support Requested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6536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Create consistent online course layouts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283720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Increase course-related communication and check-ins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2667280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Offer additional instruction on accessing online course materials (e-books, articles,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725216"/>
                  </a:ext>
                </a:extLst>
              </a:tr>
              <a:tr h="431285">
                <a:tc>
                  <a:txBody>
                    <a:bodyPr/>
                    <a:lstStyle/>
                    <a:p>
                      <a:r>
                        <a:rPr lang="en-US" dirty="0"/>
                        <a:t>Add more opportunities to collaborate with students in my course(s)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620680"/>
                  </a:ext>
                </a:extLst>
              </a:tr>
              <a:tr h="431515">
                <a:tc>
                  <a:txBody>
                    <a:bodyPr/>
                    <a:lstStyle/>
                    <a:p>
                      <a:r>
                        <a:rPr lang="en-US" dirty="0"/>
                        <a:t>Other (please explain):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9365536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4E02A8-9C44-4B0B-A580-7301487E95EE}"/>
              </a:ext>
            </a:extLst>
          </p:cNvPr>
          <p:cNvSpPr txBox="1"/>
          <p:nvPr/>
        </p:nvSpPr>
        <p:spPr>
          <a:xfrm>
            <a:off x="10915831" y="1243173"/>
            <a:ext cx="598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Pt 3</a:t>
            </a:r>
          </a:p>
        </p:txBody>
      </p:sp>
    </p:spTree>
    <p:extLst>
      <p:ext uri="{BB962C8B-B14F-4D97-AF65-F5344CB8AC3E}">
        <p14:creationId xmlns:p14="http://schemas.microsoft.com/office/powerpoint/2010/main" val="3652750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Results: Belonging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15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91D11D-6A9F-C6C5-526C-F31ADC45A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76" y="2605729"/>
            <a:ext cx="4001749" cy="22069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FED827-959E-6295-E65F-E8037A92F9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0945" y="2605729"/>
            <a:ext cx="4001748" cy="22069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E80135-E7CB-214A-64C8-89E3B2F27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9613" y="2605730"/>
            <a:ext cx="3670110" cy="220694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39965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Special Section: Textbooks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6DC7CCE-3ED9-82C9-5F1C-25A87EC69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2880" y="1918886"/>
            <a:ext cx="33528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50% of students got their textbooks from the CCC Bookstore/Website.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9% did not get all their textbooks. Most said this was because their instructor said they weren’t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When asked about Inclusive Access, 31% said they weren’t sure if this would be beneficial while over 60% said it would be beneficial.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EE7F94-7FCC-BA65-3723-EFB94F296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907" y="2060448"/>
            <a:ext cx="6206043" cy="349924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67259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D1157-FD96-42F5-903D-8B689D88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</a:t>
            </a:r>
            <a:br>
              <a:rPr lang="en-US" dirty="0"/>
            </a:br>
            <a:r>
              <a:rPr lang="en-US" dirty="0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FE3F7-4507-4E70-B753-4FB0A0884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How To: Access IR Moodle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EYES Survey Documentation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C9B7B-21E7-49D5-8987-DC90FCBD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5479" y="6459784"/>
            <a:ext cx="1312025" cy="365125"/>
          </a:xfrm>
        </p:spPr>
        <p:txBody>
          <a:bodyPr/>
          <a:lstStyle/>
          <a:p>
            <a:fld id="{6EB5D451-FF7A-4AF7-971C-4345A7F94E1C}" type="slidenum">
              <a:rPr lang="en-US" smtClean="0"/>
              <a:t>17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7B5E07-BE9F-4A66-8310-AD6BBDC016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6" t="1112" b="-1"/>
          <a:stretch/>
        </p:blipFill>
        <p:spPr>
          <a:xfrm>
            <a:off x="4932402" y="404405"/>
            <a:ext cx="3447726" cy="444536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8563C2-FBB0-B34F-5C57-6408E9E487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782" y="1740281"/>
            <a:ext cx="3447725" cy="444536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77155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F35D-7108-427A-B84D-D66BEC93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Wow, that was rad.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53B15-2976-40C3-B4B7-5355C25AC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305826" cy="1143000"/>
          </a:xfrm>
        </p:spPr>
        <p:txBody>
          <a:bodyPr/>
          <a:lstStyle/>
          <a:p>
            <a:r>
              <a:rPr lang="en-US" dirty="0"/>
              <a:t>Access the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moodle</a:t>
            </a:r>
            <a:r>
              <a:rPr lang="en-US" dirty="0"/>
              <a:t>, kb </a:t>
            </a:r>
            <a:r>
              <a:rPr lang="en-US" dirty="0" err="1"/>
              <a:t>articleS</a:t>
            </a:r>
            <a:r>
              <a:rPr lang="en-US" dirty="0"/>
              <a:t>, or Contact IR for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FB44D-1972-4BEE-936B-9EC9C5ED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0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3CAC0-06AA-498C-9D76-1FD8678C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Today’s Roadmap</a:t>
            </a:r>
          </a:p>
        </p:txBody>
      </p:sp>
      <p:pic>
        <p:nvPicPr>
          <p:cNvPr id="7" name="Content Placeholder 6" descr="Shape&#10;&#10;Description automatically generated with low confidence">
            <a:extLst>
              <a:ext uri="{FF2B5EF4-FFF2-40B4-BE49-F238E27FC236}">
                <a16:creationId xmlns:a16="http://schemas.microsoft.com/office/drawing/2014/main" id="{0C2AA623-8B67-4CC5-861C-E2B6CE0B5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3158"/>
            <a:ext cx="3651683" cy="365168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B2306-683F-4FAA-9E54-83DB8A04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Introduction to EYES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to Access Results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59D2E-D71D-4B5E-90CC-667801CD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What is the EYES Survey?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9F963-B07D-46BD-BC4A-F489B8F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2"/>
            <a:ext cx="7171232" cy="39324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Administered end of both Fall &amp; Spring Terms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Educational and Career Planning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Assess student engagement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Understand students’ perceptions of effectiveness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Identify challenges affecting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Check in on online learning experiences and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Collect data for grants (e.g., Title III)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" name="Picture 4" descr="Image of clipboard with one box checked to illustrate the concept of a survey. ">
            <a:extLst>
              <a:ext uri="{FF2B5EF4-FFF2-40B4-BE49-F238E27FC236}">
                <a16:creationId xmlns:a16="http://schemas.microsoft.com/office/drawing/2014/main" id="{9B2D4153-7E3F-47F9-BD15-C20BC0ACB6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725" y="2276475"/>
            <a:ext cx="2838449" cy="283844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0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9F963-B07D-46BD-BC4A-F489B8FA7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7111772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To receive the survey, students must: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Maintain enrollment in Fall Term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have a primary program of Community Ed or High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be solely high school or Customized Training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 credit-seeking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 enrolled in CCC courses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Sent to nearly 4,500 students via email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Advertised: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Reader Boards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Facebook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Student Portal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Student Bulletin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FYI Today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D26051AE-50C3-4884-9709-B8B29E9D4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411" y="2156547"/>
            <a:ext cx="2964094" cy="296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Respondents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5EA44-B3E2-4892-9FE9-5AA994F5D4D4}"/>
              </a:ext>
            </a:extLst>
          </p:cNvPr>
          <p:cNvSpPr/>
          <p:nvPr/>
        </p:nvSpPr>
        <p:spPr>
          <a:xfrm>
            <a:off x="5273522" y="1737360"/>
            <a:ext cx="1705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52033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16</a:t>
            </a:r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52033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%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1AD97-EFF6-4AD9-9647-14D2F15E9D4A}"/>
              </a:ext>
            </a:extLst>
          </p:cNvPr>
          <p:cNvSpPr txBox="1"/>
          <p:nvPr/>
        </p:nvSpPr>
        <p:spPr>
          <a:xfrm>
            <a:off x="5314850" y="2454704"/>
            <a:ext cx="1582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Overall</a:t>
            </a:r>
          </a:p>
          <a:p>
            <a:pPr algn="ctr"/>
            <a:r>
              <a:rPr lang="en-US" b="1" dirty="0"/>
              <a:t>Response Rate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E6E639-CF01-4B53-B083-C7F4DF25BDB2}"/>
              </a:ext>
            </a:extLst>
          </p:cNvPr>
          <p:cNvCxnSpPr/>
          <p:nvPr/>
        </p:nvCxnSpPr>
        <p:spPr>
          <a:xfrm>
            <a:off x="6126480" y="3429000"/>
            <a:ext cx="0" cy="274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FDEAD4B-E71D-4939-B7C8-F54BCE47FFCA}"/>
              </a:ext>
            </a:extLst>
          </p:cNvPr>
          <p:cNvSpPr/>
          <p:nvPr/>
        </p:nvSpPr>
        <p:spPr>
          <a:xfrm>
            <a:off x="980484" y="4078154"/>
            <a:ext cx="1350050" cy="92333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15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%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212C65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E28577-3477-4C1A-BDC0-1FB3302A94E9}"/>
              </a:ext>
            </a:extLst>
          </p:cNvPr>
          <p:cNvSpPr/>
          <p:nvPr/>
        </p:nvSpPr>
        <p:spPr>
          <a:xfrm>
            <a:off x="980484" y="4677100"/>
            <a:ext cx="1350050" cy="92333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16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%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212C65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B33897-9D65-419E-9188-47013909B161}"/>
              </a:ext>
            </a:extLst>
          </p:cNvPr>
          <p:cNvSpPr/>
          <p:nvPr/>
        </p:nvSpPr>
        <p:spPr>
          <a:xfrm>
            <a:off x="994909" y="5276045"/>
            <a:ext cx="1350050" cy="92333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1%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212C65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674068-532F-4485-8516-6AEFAA739938}"/>
              </a:ext>
            </a:extLst>
          </p:cNvPr>
          <p:cNvSpPr txBox="1"/>
          <p:nvPr/>
        </p:nvSpPr>
        <p:spPr>
          <a:xfrm>
            <a:off x="2482305" y="4406523"/>
            <a:ext cx="1894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Students of Color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6A69EE-D33B-4CD5-885F-59BE67568B2D}"/>
              </a:ext>
            </a:extLst>
          </p:cNvPr>
          <p:cNvSpPr txBox="1"/>
          <p:nvPr/>
        </p:nvSpPr>
        <p:spPr>
          <a:xfrm>
            <a:off x="2482305" y="4986474"/>
            <a:ext cx="1894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White Students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CEC078-D0DF-4CF0-A04F-FD85E7D9D946}"/>
              </a:ext>
            </a:extLst>
          </p:cNvPr>
          <p:cNvSpPr txBox="1"/>
          <p:nvPr/>
        </p:nvSpPr>
        <p:spPr>
          <a:xfrm>
            <a:off x="2482305" y="5604414"/>
            <a:ext cx="1894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Unknown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13511A-6F2F-444C-A0C2-675AE41883C2}"/>
              </a:ext>
            </a:extLst>
          </p:cNvPr>
          <p:cNvSpPr/>
          <p:nvPr/>
        </p:nvSpPr>
        <p:spPr>
          <a:xfrm>
            <a:off x="7328201" y="4078154"/>
            <a:ext cx="1350050" cy="92333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22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%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212C65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ECA5E6-A81C-4787-BD69-E3F0BD0837A9}"/>
              </a:ext>
            </a:extLst>
          </p:cNvPr>
          <p:cNvSpPr/>
          <p:nvPr/>
        </p:nvSpPr>
        <p:spPr>
          <a:xfrm>
            <a:off x="7328201" y="4677100"/>
            <a:ext cx="1350050" cy="92333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10%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212C65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010BCA-7F44-41A9-BE98-0BB1F1811D05}"/>
              </a:ext>
            </a:extLst>
          </p:cNvPr>
          <p:cNvSpPr/>
          <p:nvPr/>
        </p:nvSpPr>
        <p:spPr>
          <a:xfrm>
            <a:off x="7474874" y="5276045"/>
            <a:ext cx="1090363" cy="923330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12C65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4%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212C65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3B3B24-232E-4181-A1A9-B7E0BF3C5EBD}"/>
              </a:ext>
            </a:extLst>
          </p:cNvPr>
          <p:cNvSpPr txBox="1"/>
          <p:nvPr/>
        </p:nvSpPr>
        <p:spPr>
          <a:xfrm>
            <a:off x="8830022" y="4406523"/>
            <a:ext cx="1894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Female Students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203E75-997B-4970-9EB8-1D5E8AE30052}"/>
              </a:ext>
            </a:extLst>
          </p:cNvPr>
          <p:cNvSpPr txBox="1"/>
          <p:nvPr/>
        </p:nvSpPr>
        <p:spPr>
          <a:xfrm>
            <a:off x="8830022" y="4986474"/>
            <a:ext cx="255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Male Students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4B5398-A7BC-4B45-8812-D4A568D6F499}"/>
              </a:ext>
            </a:extLst>
          </p:cNvPr>
          <p:cNvSpPr txBox="1"/>
          <p:nvPr/>
        </p:nvSpPr>
        <p:spPr>
          <a:xfrm>
            <a:off x="8830022" y="5604414"/>
            <a:ext cx="255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Non-Binary &amp; Unknown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6397B-03BC-42DA-AC98-9537D2E2D1A2}"/>
              </a:ext>
            </a:extLst>
          </p:cNvPr>
          <p:cNvSpPr txBox="1"/>
          <p:nvPr/>
        </p:nvSpPr>
        <p:spPr>
          <a:xfrm>
            <a:off x="1808249" y="3322585"/>
            <a:ext cx="2614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Race &amp; Ethnicity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6BF6B4-0E82-436E-B460-C563B38D0542}"/>
              </a:ext>
            </a:extLst>
          </p:cNvPr>
          <p:cNvSpPr txBox="1"/>
          <p:nvPr/>
        </p:nvSpPr>
        <p:spPr>
          <a:xfrm>
            <a:off x="8360228" y="3322220"/>
            <a:ext cx="1540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Legal Sex</a:t>
            </a:r>
          </a:p>
        </p:txBody>
      </p:sp>
    </p:spTree>
    <p:extLst>
      <p:ext uri="{BB962C8B-B14F-4D97-AF65-F5344CB8AC3E}">
        <p14:creationId xmlns:p14="http://schemas.microsoft.com/office/powerpoint/2010/main" val="293027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Results: Modality Preferences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Content Placeholder 6" descr="Chart, bar chart&#10;&#10;Description automatically generated">
            <a:extLst>
              <a:ext uri="{FF2B5EF4-FFF2-40B4-BE49-F238E27FC236}">
                <a16:creationId xmlns:a16="http://schemas.microsoft.com/office/drawing/2014/main" id="{CC5D9D99-4BA7-F266-6A5E-B17A376292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6963" y="2004546"/>
            <a:ext cx="10058400" cy="370615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CF0AD77-24D1-AA69-A152-32E1CFECB2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210"/>
          <a:stretch/>
        </p:blipFill>
        <p:spPr bwMode="auto">
          <a:xfrm>
            <a:off x="9802071" y="5219743"/>
            <a:ext cx="2156479" cy="981924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8797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Results: Educational &amp; Career Planning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9E1FDE3-D028-4692-829A-31A69C0609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2357121"/>
          <a:ext cx="10058399" cy="276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52947">
                  <a:extLst>
                    <a:ext uri="{9D8B030D-6E8A-4147-A177-3AD203B41FA5}">
                      <a16:colId xmlns:a16="http://schemas.microsoft.com/office/drawing/2014/main" val="439427323"/>
                    </a:ext>
                  </a:extLst>
                </a:gridCol>
                <a:gridCol w="1990388">
                  <a:extLst>
                    <a:ext uri="{9D8B030D-6E8A-4147-A177-3AD203B41FA5}">
                      <a16:colId xmlns:a16="http://schemas.microsoft.com/office/drawing/2014/main" val="1232092777"/>
                    </a:ext>
                  </a:extLst>
                </a:gridCol>
                <a:gridCol w="1803136">
                  <a:extLst>
                    <a:ext uri="{9D8B030D-6E8A-4147-A177-3AD203B41FA5}">
                      <a16:colId xmlns:a16="http://schemas.microsoft.com/office/drawing/2014/main" val="2769591582"/>
                    </a:ext>
                  </a:extLst>
                </a:gridCol>
                <a:gridCol w="911928">
                  <a:extLst>
                    <a:ext uri="{9D8B030D-6E8A-4147-A177-3AD203B41FA5}">
                      <a16:colId xmlns:a16="http://schemas.microsoft.com/office/drawing/2014/main" val="4043232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Someone at CCC helped me explore program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620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Someone at CCC helped me explore career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678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Someone at CCC helped me choose a program of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23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 advisor helped me set academic goals and create a plan for achieving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^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42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CCC provided clear information so I could select courses I need to reach my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5873503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52033"/>
                </a:solidFill>
              </a:rPr>
              <a:t>Results:</a:t>
            </a:r>
            <a:br>
              <a:rPr lang="en-US" dirty="0">
                <a:solidFill>
                  <a:srgbClr val="C52033"/>
                </a:solidFill>
              </a:rPr>
            </a:br>
            <a:r>
              <a:rPr lang="en-US" dirty="0">
                <a:solidFill>
                  <a:srgbClr val="C52033"/>
                </a:solidFill>
              </a:rPr>
              <a:t>Co-enrollment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136EDE-7C62-B36D-F721-C66E66B56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300" y="109829"/>
            <a:ext cx="2943084" cy="616352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F22126-CE94-4A84-4065-F6C404640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76% of students (n=528) had not heard of co-enrollment.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Only 25% (n=26) of students who indicated they intend to graduate from CCC then transfer had heard of co-enrollment.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STEM EFA students were most likely to have heard of co-enrollment (33% | n=31). They were also the most likely to indicate they plan to earn a degree at CCC and transfer to a 4-year institution (65% | n=61).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Race/Ethnicity and First-Generation status interacted, with First Generation Students of Color least likely to have heard about co-enrollment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B5D451-FF7A-4AF7-971C-4345A7F94E1C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0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1AA6-0C9E-4FF3-9275-30300A11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52033"/>
                </a:solidFill>
              </a:rPr>
              <a:t>Results: Barriers Experienced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9E1FDE3-D028-4692-829A-31A69C060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739423"/>
              </p:ext>
            </p:extLst>
          </p:nvPr>
        </p:nvGraphicFramePr>
        <p:xfrm>
          <a:off x="1097280" y="2477700"/>
          <a:ext cx="10058399" cy="2697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75982">
                  <a:extLst>
                    <a:ext uri="{9D8B030D-6E8A-4147-A177-3AD203B41FA5}">
                      <a16:colId xmlns:a16="http://schemas.microsoft.com/office/drawing/2014/main" val="439427323"/>
                    </a:ext>
                  </a:extLst>
                </a:gridCol>
                <a:gridCol w="2145323">
                  <a:extLst>
                    <a:ext uri="{9D8B030D-6E8A-4147-A177-3AD203B41FA5}">
                      <a16:colId xmlns:a16="http://schemas.microsoft.com/office/drawing/2014/main" val="1232092777"/>
                    </a:ext>
                  </a:extLst>
                </a:gridCol>
                <a:gridCol w="2051538">
                  <a:extLst>
                    <a:ext uri="{9D8B030D-6E8A-4147-A177-3AD203B41FA5}">
                      <a16:colId xmlns:a16="http://schemas.microsoft.com/office/drawing/2014/main" val="2769591582"/>
                    </a:ext>
                  </a:extLst>
                </a:gridCol>
                <a:gridCol w="1085556">
                  <a:extLst>
                    <a:ext uri="{9D8B030D-6E8A-4147-A177-3AD203B41FA5}">
                      <a16:colId xmlns:a16="http://schemas.microsoft.com/office/drawing/2014/main" val="1806348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 5 Barriers in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41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Work outside of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^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620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Household finances (rent, bills, groceries)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^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678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Difficulty paying tuition and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^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23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Mental health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42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Difficulty paying for books and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^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587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 = 1,113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 = 696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67743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5F3B-BB81-45E6-8BA2-F1166AC6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451-FF7A-4AF7-971C-4345A7F94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321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1258</TotalTime>
  <Words>2035</Words>
  <Application>Microsoft Office PowerPoint</Application>
  <PresentationFormat>Widescreen</PresentationFormat>
  <Paragraphs>332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Retrospect</vt:lpstr>
      <vt:lpstr>Fall Term 2022 Student Engagement Survey Highlights</vt:lpstr>
      <vt:lpstr>Today’s Roadmap</vt:lpstr>
      <vt:lpstr>What is the EYES Survey?</vt:lpstr>
      <vt:lpstr>Distribution</vt:lpstr>
      <vt:lpstr>Respondents</vt:lpstr>
      <vt:lpstr>Results: Modality Preferences</vt:lpstr>
      <vt:lpstr>Results: Educational &amp; Career Planning</vt:lpstr>
      <vt:lpstr>Results: Co-enrollment</vt:lpstr>
      <vt:lpstr>Results: Barriers Experienced</vt:lpstr>
      <vt:lpstr>Results: Work Outside of College</vt:lpstr>
      <vt:lpstr>Results: Online Learning &amp; Digital Access</vt:lpstr>
      <vt:lpstr>Results: Online Learning &amp; Digital Access</vt:lpstr>
      <vt:lpstr>Results: Technology Resources</vt:lpstr>
      <vt:lpstr>Results: Online Learning &amp; Digital Access</vt:lpstr>
      <vt:lpstr>Results: Belonging</vt:lpstr>
      <vt:lpstr>Special Section: Textbooks</vt:lpstr>
      <vt:lpstr>How to Access Results</vt:lpstr>
      <vt:lpstr>Wow, that was rad.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Community Survey</dc:title>
  <dc:creator>Ashley Sears</dc:creator>
  <cp:lastModifiedBy>Ashley Sears</cp:lastModifiedBy>
  <cp:revision>147</cp:revision>
  <dcterms:created xsi:type="dcterms:W3CDTF">2022-02-21T19:15:12Z</dcterms:created>
  <dcterms:modified xsi:type="dcterms:W3CDTF">2023-02-13T20:15:20Z</dcterms:modified>
</cp:coreProperties>
</file>